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9/25/2019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75A5-5C45-483F-9B14-4BCC4C6BA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XML and DOM</a:t>
            </a:r>
            <a:br>
              <a:rPr lang="en-IE" dirty="0"/>
            </a:br>
            <a:r>
              <a:rPr lang="en-IE" sz="3600" dirty="0"/>
              <a:t>And a little bit about HTML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2F8A1-C8BA-4C2D-BC5B-001605F77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/>
              <a:t>Andrew.Beatty@gmit.ie</a:t>
            </a:r>
          </a:p>
          <a:p>
            <a:r>
              <a:rPr lang="en-IE" dirty="0"/>
              <a:t>Data </a:t>
            </a:r>
            <a:r>
              <a:rPr lang="en-IE" dirty="0" err="1"/>
              <a:t>Represention</a:t>
            </a:r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1F604D4-14F3-44CE-9505-03DB8D5FF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8"/>
    </mc:Choice>
    <mc:Fallback>
      <p:transition spd="slow" advTm="9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AAF-1C3D-457E-A15B-03E2E8267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17" y="525707"/>
            <a:ext cx="10058400" cy="5559804"/>
          </a:xfrm>
        </p:spPr>
        <p:txBody>
          <a:bodyPr/>
          <a:lstStyle/>
          <a:p>
            <a:r>
              <a:rPr lang="en-IE" dirty="0"/>
              <a:t>As DOM</a:t>
            </a:r>
          </a:p>
          <a:p>
            <a:endParaRPr lang="en-I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1702D-FAF4-438C-81DD-CDA42E1851B9}"/>
              </a:ext>
            </a:extLst>
          </p:cNvPr>
          <p:cNvSpPr/>
          <p:nvPr/>
        </p:nvSpPr>
        <p:spPr>
          <a:xfrm>
            <a:off x="4899169" y="1166070"/>
            <a:ext cx="2105637" cy="52011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 (root)</a:t>
            </a:r>
          </a:p>
          <a:p>
            <a:pPr algn="ctr"/>
            <a:r>
              <a:rPr lang="en-IE" sz="1400" dirty="0"/>
              <a:t>Company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FF36F-7F9B-4E6C-BE13-860FE78A9C62}"/>
              </a:ext>
            </a:extLst>
          </p:cNvPr>
          <p:cNvSpPr/>
          <p:nvPr/>
        </p:nvSpPr>
        <p:spPr>
          <a:xfrm>
            <a:off x="2434205" y="2242659"/>
            <a:ext cx="2105637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Employee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49043-7AEC-4F39-A0CC-DBC7F8ECD24E}"/>
              </a:ext>
            </a:extLst>
          </p:cNvPr>
          <p:cNvSpPr/>
          <p:nvPr/>
        </p:nvSpPr>
        <p:spPr>
          <a:xfrm>
            <a:off x="790658" y="330560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FirstName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DE03D-FDC6-40C1-8A0A-2FE471884580}"/>
              </a:ext>
            </a:extLst>
          </p:cNvPr>
          <p:cNvSpPr/>
          <p:nvPr/>
        </p:nvSpPr>
        <p:spPr>
          <a:xfrm>
            <a:off x="790658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Joe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BCACA-9F26-4DF2-8930-6B6A94DB8761}"/>
              </a:ext>
            </a:extLst>
          </p:cNvPr>
          <p:cNvSpPr/>
          <p:nvPr/>
        </p:nvSpPr>
        <p:spPr>
          <a:xfrm>
            <a:off x="2635907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Murphy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3F1D67-CC6C-4FD9-9DC5-5443C436DD02}"/>
              </a:ext>
            </a:extLst>
          </p:cNvPr>
          <p:cNvSpPr/>
          <p:nvPr/>
        </p:nvSpPr>
        <p:spPr>
          <a:xfrm>
            <a:off x="2643480" y="3316451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LastName</a:t>
            </a:r>
            <a:endParaRPr lang="en-IE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102331-3EF6-4458-A0AF-E340E53D452E}"/>
              </a:ext>
            </a:extLst>
          </p:cNvPr>
          <p:cNvSpPr/>
          <p:nvPr/>
        </p:nvSpPr>
        <p:spPr>
          <a:xfrm>
            <a:off x="4677108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123456789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40C7C1-F546-4953-A62B-21CC7CF33FC0}"/>
              </a:ext>
            </a:extLst>
          </p:cNvPr>
          <p:cNvSpPr/>
          <p:nvPr/>
        </p:nvSpPr>
        <p:spPr>
          <a:xfrm>
            <a:off x="7004805" y="4301456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E5AEE-9574-43AD-846F-1BB45E437E26}"/>
              </a:ext>
            </a:extLst>
          </p:cNvPr>
          <p:cNvSpPr/>
          <p:nvPr/>
        </p:nvSpPr>
        <p:spPr>
          <a:xfrm>
            <a:off x="8709166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Martin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52E460-7299-4133-8FDC-2947C2270376}"/>
              </a:ext>
            </a:extLst>
          </p:cNvPr>
          <p:cNvSpPr/>
          <p:nvPr/>
        </p:nvSpPr>
        <p:spPr>
          <a:xfrm>
            <a:off x="10561988" y="430005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TEXT</a:t>
            </a:r>
          </a:p>
          <a:p>
            <a:pPr algn="ctr"/>
            <a:r>
              <a:rPr lang="en-IE" sz="1400" dirty="0"/>
              <a:t>123456789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11AAD-FA44-4F24-A8C4-1D04F6077298}"/>
              </a:ext>
            </a:extLst>
          </p:cNvPr>
          <p:cNvSpPr/>
          <p:nvPr/>
        </p:nvSpPr>
        <p:spPr>
          <a:xfrm>
            <a:off x="4677108" y="3316451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ContactNo</a:t>
            </a:r>
            <a:endParaRPr lang="en-IE" sz="1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4E78A8-D034-422B-B253-E7376D4F6606}"/>
              </a:ext>
            </a:extLst>
          </p:cNvPr>
          <p:cNvSpPr/>
          <p:nvPr/>
        </p:nvSpPr>
        <p:spPr>
          <a:xfrm>
            <a:off x="1308683" y="1426129"/>
            <a:ext cx="1333235" cy="4194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 dirty="0"/>
              <a:t>Attribute</a:t>
            </a:r>
          </a:p>
          <a:p>
            <a:pPr algn="ctr"/>
            <a:r>
              <a:rPr lang="en-IE" sz="1000" dirty="0"/>
              <a:t>Category</a:t>
            </a:r>
          </a:p>
          <a:p>
            <a:pPr algn="ctr"/>
            <a:r>
              <a:rPr lang="en-IE" sz="1000" dirty="0"/>
              <a:t>Technical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78E48D-8AAB-4BF4-9BCE-D053D0F9BCA4}"/>
              </a:ext>
            </a:extLst>
          </p:cNvPr>
          <p:cNvSpPr/>
          <p:nvPr/>
        </p:nvSpPr>
        <p:spPr>
          <a:xfrm>
            <a:off x="9955451" y="1426128"/>
            <a:ext cx="1333235" cy="4194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 dirty="0"/>
              <a:t>Attribute</a:t>
            </a:r>
          </a:p>
          <a:p>
            <a:pPr algn="ctr"/>
            <a:r>
              <a:rPr lang="en-IE" sz="1000" dirty="0"/>
              <a:t>Category</a:t>
            </a:r>
          </a:p>
          <a:p>
            <a:pPr algn="ctr"/>
            <a:r>
              <a:rPr lang="en-IE" sz="1000" dirty="0"/>
              <a:t>Non-Technical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BE8652-09D9-4930-BE63-994658BA04E4}"/>
              </a:ext>
            </a:extLst>
          </p:cNvPr>
          <p:cNvSpPr/>
          <p:nvPr/>
        </p:nvSpPr>
        <p:spPr>
          <a:xfrm>
            <a:off x="7997504" y="2238456"/>
            <a:ext cx="2105637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Employee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C5E4DE-1EB3-4961-8A6D-64AA2F9EA499}"/>
              </a:ext>
            </a:extLst>
          </p:cNvPr>
          <p:cNvSpPr/>
          <p:nvPr/>
        </p:nvSpPr>
        <p:spPr>
          <a:xfrm>
            <a:off x="7004805" y="3290227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/>
              <a:t>FirstName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6AF9D7-F0FD-4EFA-97C2-CEA29E478699}"/>
              </a:ext>
            </a:extLst>
          </p:cNvPr>
          <p:cNvSpPr/>
          <p:nvPr/>
        </p:nvSpPr>
        <p:spPr>
          <a:xfrm>
            <a:off x="8709166" y="3305609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LastName</a:t>
            </a:r>
            <a:endParaRPr lang="en-IE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23D86E-CD5F-4711-9716-C1D8990C67F7}"/>
              </a:ext>
            </a:extLst>
          </p:cNvPr>
          <p:cNvSpPr/>
          <p:nvPr/>
        </p:nvSpPr>
        <p:spPr>
          <a:xfrm>
            <a:off x="10561987" y="3290227"/>
            <a:ext cx="1298897" cy="47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Element</a:t>
            </a:r>
          </a:p>
          <a:p>
            <a:pPr algn="ctr"/>
            <a:r>
              <a:rPr lang="en-IE" sz="1400" dirty="0" err="1"/>
              <a:t>ContactNo</a:t>
            </a:r>
            <a:endParaRPr lang="en-IE" sz="14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15C3F8F-78E1-411E-9BDA-1A951A342866}"/>
              </a:ext>
            </a:extLst>
          </p:cNvPr>
          <p:cNvCxnSpPr>
            <a:stCxn id="4" idx="2"/>
          </p:cNvCxnSpPr>
          <p:nvPr/>
        </p:nvCxnSpPr>
        <p:spPr>
          <a:xfrm rot="5400000">
            <a:off x="4624431" y="618689"/>
            <a:ext cx="260058" cy="2395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74ED15-9C5E-458A-B3F4-EC6A3130F6CF}"/>
              </a:ext>
            </a:extLst>
          </p:cNvPr>
          <p:cNvCxnSpPr/>
          <p:nvPr/>
        </p:nvCxnSpPr>
        <p:spPr>
          <a:xfrm>
            <a:off x="3556932" y="1937857"/>
            <a:ext cx="0" cy="3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2287E82-2AD4-4309-9F90-84FA0E553520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7409576" y="228600"/>
            <a:ext cx="260058" cy="31752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BDF8C8-3B17-44D3-BFD1-A909BE72B505}"/>
              </a:ext>
            </a:extLst>
          </p:cNvPr>
          <p:cNvCxnSpPr/>
          <p:nvPr/>
        </p:nvCxnSpPr>
        <p:spPr>
          <a:xfrm>
            <a:off x="9118833" y="1946246"/>
            <a:ext cx="0" cy="292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82FE05-603D-418F-8585-11154041D99B}"/>
              </a:ext>
            </a:extLst>
          </p:cNvPr>
          <p:cNvCxnSpPr/>
          <p:nvPr/>
        </p:nvCxnSpPr>
        <p:spPr>
          <a:xfrm flipH="1" flipV="1">
            <a:off x="2357306" y="1845577"/>
            <a:ext cx="278601" cy="39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A4F503-6494-4B55-B6E0-545ED1C59E7A}"/>
              </a:ext>
            </a:extLst>
          </p:cNvPr>
          <p:cNvCxnSpPr/>
          <p:nvPr/>
        </p:nvCxnSpPr>
        <p:spPr>
          <a:xfrm flipV="1">
            <a:off x="9955451" y="1845577"/>
            <a:ext cx="312674" cy="39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28F987C-8356-428E-93F9-2409FA93335D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51713" y="1851172"/>
            <a:ext cx="223706" cy="20469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DC262F0-B007-4641-84C3-C98BF509844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4294938" y="1954862"/>
            <a:ext cx="223704" cy="183953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41CBA18-4388-4A1C-B81D-2A1F52844CC7}"/>
              </a:ext>
            </a:extLst>
          </p:cNvPr>
          <p:cNvCxnSpPr>
            <a:stCxn id="30" idx="2"/>
          </p:cNvCxnSpPr>
          <p:nvPr/>
        </p:nvCxnSpPr>
        <p:spPr>
          <a:xfrm rot="5400000">
            <a:off x="8237288" y="2173447"/>
            <a:ext cx="227908" cy="13981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A772656-2E8D-41C9-B97C-BBA456CDE7A8}"/>
              </a:ext>
            </a:extLst>
          </p:cNvPr>
          <p:cNvCxnSpPr>
            <a:stCxn id="30" idx="2"/>
          </p:cNvCxnSpPr>
          <p:nvPr/>
        </p:nvCxnSpPr>
        <p:spPr>
          <a:xfrm rot="16200000" flipH="1">
            <a:off x="10010860" y="1798037"/>
            <a:ext cx="227907" cy="21489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FE10B5-5DF5-4116-8468-6C63F397D3A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440107" y="2986481"/>
            <a:ext cx="0" cy="31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CBCD82-DB63-4C1F-983C-9196DF8FBEFC}"/>
              </a:ext>
            </a:extLst>
          </p:cNvPr>
          <p:cNvCxnSpPr>
            <a:stCxn id="17" idx="0"/>
          </p:cNvCxnSpPr>
          <p:nvPr/>
        </p:nvCxnSpPr>
        <p:spPr>
          <a:xfrm flipV="1">
            <a:off x="3292929" y="2986481"/>
            <a:ext cx="3944" cy="3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D4120B-B864-48BB-AC85-F1EC16AC6AD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326557" y="2986481"/>
            <a:ext cx="0" cy="3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CC35CC-85CA-4610-B813-7668CF4111C4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652160" y="2986481"/>
            <a:ext cx="2094" cy="30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6E1C14-7C88-4B20-A27B-1A74F8481DA1}"/>
              </a:ext>
            </a:extLst>
          </p:cNvPr>
          <p:cNvCxnSpPr>
            <a:stCxn id="32" idx="0"/>
          </p:cNvCxnSpPr>
          <p:nvPr/>
        </p:nvCxnSpPr>
        <p:spPr>
          <a:xfrm flipV="1">
            <a:off x="9358615" y="2986481"/>
            <a:ext cx="3499" cy="31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F0FD5B-A74A-4662-95D7-0DEC15B7CCCE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11199304" y="2986481"/>
            <a:ext cx="12132" cy="30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478AE36-8D55-400F-905B-FE6CA10CA3D1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440107" y="3783787"/>
            <a:ext cx="0" cy="516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884C91A-EF5E-4C78-AC53-1BD933D359D4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3285356" y="3794629"/>
            <a:ext cx="7573" cy="50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47AFDB3-F65B-464D-BA39-3E8CAEFDA7B3}"/>
              </a:ext>
            </a:extLst>
          </p:cNvPr>
          <p:cNvCxnSpPr>
            <a:stCxn id="22" idx="2"/>
            <a:endCxn id="18" idx="0"/>
          </p:cNvCxnSpPr>
          <p:nvPr/>
        </p:nvCxnSpPr>
        <p:spPr>
          <a:xfrm>
            <a:off x="5326557" y="3794629"/>
            <a:ext cx="0" cy="50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0CDDA17-6DA7-469B-B321-B0DB0FBAEFB9}"/>
              </a:ext>
            </a:extLst>
          </p:cNvPr>
          <p:cNvCxnSpPr>
            <a:stCxn id="31" idx="2"/>
            <a:endCxn id="19" idx="0"/>
          </p:cNvCxnSpPr>
          <p:nvPr/>
        </p:nvCxnSpPr>
        <p:spPr>
          <a:xfrm>
            <a:off x="7654254" y="3768405"/>
            <a:ext cx="0" cy="53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6D08AB-4F68-40F5-933F-1CB834CB553C}"/>
              </a:ext>
            </a:extLst>
          </p:cNvPr>
          <p:cNvCxnSpPr>
            <a:stCxn id="32" idx="2"/>
            <a:endCxn id="20" idx="0"/>
          </p:cNvCxnSpPr>
          <p:nvPr/>
        </p:nvCxnSpPr>
        <p:spPr>
          <a:xfrm>
            <a:off x="9358615" y="3783787"/>
            <a:ext cx="0" cy="516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49B8196-88DC-4857-A916-65B8136F2CBF}"/>
              </a:ext>
            </a:extLst>
          </p:cNvPr>
          <p:cNvCxnSpPr>
            <a:stCxn id="35" idx="2"/>
            <a:endCxn id="21" idx="0"/>
          </p:cNvCxnSpPr>
          <p:nvPr/>
        </p:nvCxnSpPr>
        <p:spPr>
          <a:xfrm>
            <a:off x="11211436" y="3768405"/>
            <a:ext cx="1" cy="531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92F67B1-1B3A-4FDE-9927-CDEC1B343B5E}"/>
              </a:ext>
            </a:extLst>
          </p:cNvPr>
          <p:cNvSpPr txBox="1"/>
          <p:nvPr/>
        </p:nvSpPr>
        <p:spPr>
          <a:xfrm>
            <a:off x="253927" y="2311720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parent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A53989-05FD-46DC-8A85-65BBC2A33A15}"/>
              </a:ext>
            </a:extLst>
          </p:cNvPr>
          <p:cNvSpPr txBox="1"/>
          <p:nvPr/>
        </p:nvSpPr>
        <p:spPr>
          <a:xfrm>
            <a:off x="269121" y="3432429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child</a:t>
            </a:r>
          </a:p>
        </p:txBody>
      </p: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949C0D86-79E3-453F-B650-B7BC8B1F5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5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30"/>
    </mc:Choice>
    <mc:Fallback>
      <p:transition spd="slow" advTm="7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7470-C32D-498F-A6AC-ED2F8FD9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EDBE-2911-480F-BDAA-7A4432D4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sz="4400" dirty="0" err="1"/>
              <a:t>eXtensible</a:t>
            </a:r>
            <a:r>
              <a:rPr lang="en-IE" sz="4400" dirty="0"/>
              <a:t> </a:t>
            </a:r>
            <a:r>
              <a:rPr lang="en-IE" sz="4400" dirty="0" err="1"/>
              <a:t>Markup</a:t>
            </a:r>
            <a:r>
              <a:rPr lang="en-IE" sz="4400" dirty="0"/>
              <a:t> Language </a:t>
            </a:r>
          </a:p>
          <a:p>
            <a:pPr marL="0" indent="0" algn="ctr">
              <a:buNone/>
            </a:pPr>
            <a:endParaRPr lang="en-IE" sz="4400" dirty="0"/>
          </a:p>
          <a:p>
            <a:pPr marL="0" indent="0">
              <a:buNone/>
            </a:pPr>
            <a:r>
              <a:rPr lang="en-IE" dirty="0">
                <a:solidFill>
                  <a:schemeClr val="accent1"/>
                </a:solidFill>
              </a:rPr>
              <a:t>Extensible</a:t>
            </a:r>
            <a:r>
              <a:rPr lang="en-IE" dirty="0"/>
              <a:t> 	Designed to accommodate change.</a:t>
            </a:r>
          </a:p>
          <a:p>
            <a:pPr marL="0" indent="0">
              <a:buNone/>
            </a:pPr>
            <a:r>
              <a:rPr lang="en-IE" dirty="0" err="1">
                <a:solidFill>
                  <a:schemeClr val="accent1"/>
                </a:solidFill>
              </a:rPr>
              <a:t>Markup</a:t>
            </a:r>
            <a:r>
              <a:rPr lang="en-IE" dirty="0"/>
              <a:t> 	Annotates text.</a:t>
            </a:r>
          </a:p>
          <a:p>
            <a:pPr marL="0" indent="0">
              <a:buNone/>
            </a:pPr>
            <a:r>
              <a:rPr lang="en-IE" dirty="0">
                <a:solidFill>
                  <a:schemeClr val="accent1"/>
                </a:solidFill>
              </a:rPr>
              <a:t>Language</a:t>
            </a:r>
            <a:r>
              <a:rPr lang="en-IE" dirty="0"/>
              <a:t> 	Set of rules for communication.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184BDD-73E2-4DE8-A0FF-4DB30B6E4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6"/>
    </mc:Choice>
    <mc:Fallback>
      <p:transition spd="slow" advTm="66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434E-EDA1-42AF-9C83-CCA65C0E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1800" dirty="0"/>
              <a:t>&lt;?xml version="1.0" encoding="UTF-8"?&gt; </a:t>
            </a:r>
          </a:p>
          <a:p>
            <a:pPr marL="0" indent="0">
              <a:buNone/>
            </a:pPr>
            <a:r>
              <a:rPr lang="en-IE" sz="1800" dirty="0"/>
              <a:t>&lt;book isbn-13="978-0131774292" isbn-10="0131774298"&gt; </a:t>
            </a:r>
          </a:p>
          <a:p>
            <a:pPr marL="274320" lvl="1" indent="0">
              <a:buNone/>
            </a:pPr>
            <a:r>
              <a:rPr lang="en-IE" dirty="0"/>
              <a:t>&lt;title&gt;Python Programming&lt;/title&gt; </a:t>
            </a:r>
          </a:p>
          <a:p>
            <a:pPr marL="274320" lvl="1" indent="0">
              <a:buNone/>
            </a:pPr>
            <a:r>
              <a:rPr lang="en-IE" dirty="0"/>
              <a:t>&lt;publisher&gt;Prentice Hall&lt;/publisher&gt; </a:t>
            </a:r>
          </a:p>
          <a:p>
            <a:pPr marL="274320" lvl="1" indent="0">
              <a:buNone/>
            </a:pPr>
            <a:r>
              <a:rPr lang="en-IE" dirty="0"/>
              <a:t>&lt;author&gt;Peter van der Linden&lt;/author&gt; </a:t>
            </a:r>
          </a:p>
          <a:p>
            <a:pPr marL="0" indent="0">
              <a:buNone/>
            </a:pPr>
            <a:r>
              <a:rPr lang="en-IE" sz="1800" dirty="0"/>
              <a:t>&lt;/book&gt;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1296A8-EBC1-440B-B41D-BBAB7997D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7"/>
    </mc:Choice>
    <mc:Fallback>
      <p:transition spd="slow" advTm="38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55C0-926F-4BF0-8D76-7C15FEB5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XML looks like HTML, but it is different.</a:t>
            </a:r>
          </a:p>
          <a:p>
            <a:pPr lvl="1"/>
            <a:r>
              <a:rPr lang="en-IE" dirty="0"/>
              <a:t>XML was designed to carry/represent data - with focus on what data is</a:t>
            </a:r>
          </a:p>
          <a:p>
            <a:pPr lvl="1"/>
            <a:r>
              <a:rPr lang="en-IE" dirty="0"/>
              <a:t>XML tags are not predefined like HTML tags are</a:t>
            </a:r>
          </a:p>
          <a:p>
            <a:pPr lvl="1"/>
            <a:r>
              <a:rPr lang="en-IE" dirty="0"/>
              <a:t>HTML was designed for browser to use to display  – It has predefined tags </a:t>
            </a:r>
            <a:br>
              <a:rPr lang="en-IE" dirty="0"/>
            </a:br>
            <a:endParaRPr lang="en-IE" dirty="0"/>
          </a:p>
          <a:p>
            <a:r>
              <a:rPr lang="en-IE" dirty="0"/>
              <a:t>XML’s purpose is to represent information in text form.</a:t>
            </a:r>
          </a:p>
          <a:p>
            <a:r>
              <a:rPr lang="en-IE" dirty="0"/>
              <a:t>XML does not do anything (either does HTML)</a:t>
            </a:r>
          </a:p>
          <a:p>
            <a:r>
              <a:rPr lang="en-IE" dirty="0"/>
              <a:t>There are no pre-defined tag names – you make them up yourself.</a:t>
            </a:r>
          </a:p>
          <a:p>
            <a:r>
              <a:rPr lang="en-IE" dirty="0"/>
              <a:t>XML has a tree-like syntax.</a:t>
            </a:r>
          </a:p>
          <a:p>
            <a:r>
              <a:rPr lang="en-IE" dirty="0"/>
              <a:t>The Document Object Model (DOM) can be applied to XML.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F5B4F6-36F0-4C9E-A2C8-CBA346A2D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22"/>
    </mc:Choice>
    <mc:Fallback>
      <p:transition spd="slow" advTm="8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434E-EDA1-42AF-9C83-CCA65C0E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67" y="259052"/>
            <a:ext cx="10058400" cy="2593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1800" dirty="0">
                <a:solidFill>
                  <a:schemeClr val="accent1"/>
                </a:solidFill>
              </a:rPr>
              <a:t>&lt;?xml version="1.0" encoding="UTF-8"?&gt; 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B0F0"/>
                </a:solidFill>
              </a:rPr>
              <a:t>&lt;root-element</a:t>
            </a:r>
            <a:r>
              <a:rPr lang="en-IE" sz="1800" dirty="0"/>
              <a:t> </a:t>
            </a:r>
            <a:r>
              <a:rPr lang="en-IE" sz="1800" dirty="0">
                <a:solidFill>
                  <a:srgbClr val="7030A0"/>
                </a:solidFill>
              </a:rPr>
              <a:t>attribute-name="attribute-value"</a:t>
            </a:r>
            <a:r>
              <a:rPr lang="en-IE" sz="1800" dirty="0">
                <a:solidFill>
                  <a:srgbClr val="00B0F0"/>
                </a:solidFill>
              </a:rPr>
              <a:t>&gt;</a:t>
            </a:r>
            <a:r>
              <a:rPr lang="en-IE" sz="1800" dirty="0"/>
              <a:t>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&lt;child</a:t>
            </a:r>
            <a:r>
              <a:rPr lang="en-IE" dirty="0"/>
              <a:t> </a:t>
            </a:r>
            <a:r>
              <a:rPr lang="en-IE" dirty="0">
                <a:solidFill>
                  <a:srgbClr val="7030A0"/>
                </a:solidFill>
              </a:rPr>
              <a:t>name="value"</a:t>
            </a:r>
            <a:r>
              <a:rPr lang="en-IE" dirty="0"/>
              <a:t>&gt;Text</a:t>
            </a:r>
            <a:r>
              <a:rPr lang="en-IE" dirty="0">
                <a:solidFill>
                  <a:srgbClr val="0070C0"/>
                </a:solidFill>
              </a:rPr>
              <a:t>&lt;/child&gt;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&lt;child</a:t>
            </a:r>
            <a:r>
              <a:rPr lang="en-IE" dirty="0"/>
              <a:t> </a:t>
            </a:r>
            <a:r>
              <a:rPr lang="en-IE" dirty="0">
                <a:solidFill>
                  <a:srgbClr val="7030A0"/>
                </a:solidFill>
              </a:rPr>
              <a:t>name="value"</a:t>
            </a:r>
            <a:r>
              <a:rPr lang="en-IE" dirty="0"/>
              <a:t>&gt;Text</a:t>
            </a:r>
            <a:r>
              <a:rPr lang="en-IE" dirty="0">
                <a:solidFill>
                  <a:srgbClr val="0070C0"/>
                </a:solidFill>
              </a:rPr>
              <a:t>&lt;/child&gt;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&lt;child</a:t>
            </a:r>
            <a:r>
              <a:rPr lang="en-IE" dirty="0"/>
              <a:t>&gt; 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lt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E" dirty="0"/>
              <a:t>is an example of encoding</a:t>
            </a:r>
            <a:r>
              <a:rPr lang="en-IE" dirty="0">
                <a:solidFill>
                  <a:srgbClr val="0070C0"/>
                </a:solidFill>
              </a:rPr>
              <a:t>&lt;/child&gt; </a:t>
            </a:r>
          </a:p>
          <a:p>
            <a:pPr marL="274320" lvl="1" indent="0">
              <a:buNone/>
            </a:pPr>
            <a:r>
              <a:rPr lang="en-IE" dirty="0">
                <a:solidFill>
                  <a:srgbClr val="00B0F0"/>
                </a:solidFill>
              </a:rPr>
              <a:t>&lt;lone-warrior /&gt; 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70C0"/>
                </a:solidFill>
              </a:rPr>
              <a:t>&lt;/root-element&gt;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7F947C-7D00-445F-9E48-49F79B236513}"/>
              </a:ext>
            </a:extLst>
          </p:cNvPr>
          <p:cNvSpPr txBox="1">
            <a:spLocks/>
          </p:cNvSpPr>
          <p:nvPr/>
        </p:nvSpPr>
        <p:spPr>
          <a:xfrm>
            <a:off x="826567" y="2852257"/>
            <a:ext cx="10058400" cy="484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400" dirty="0">
                <a:solidFill>
                  <a:schemeClr val="accent1"/>
                </a:solidFill>
              </a:rPr>
              <a:t>Declaration</a:t>
            </a:r>
            <a:r>
              <a:rPr lang="en-IE" sz="1400" dirty="0"/>
              <a:t> 	XML documents should have a single line at the start stating that it’s XML, the version of XML it is, 		and an encoding. </a:t>
            </a:r>
          </a:p>
          <a:p>
            <a:r>
              <a:rPr lang="en-IE" sz="1400" dirty="0">
                <a:solidFill>
                  <a:srgbClr val="92D050"/>
                </a:solidFill>
              </a:rPr>
              <a:t>Root element </a:t>
            </a:r>
            <a:r>
              <a:rPr lang="en-IE" sz="1400" dirty="0">
                <a:solidFill>
                  <a:schemeClr val="accent1"/>
                </a:solidFill>
              </a:rPr>
              <a:t>	</a:t>
            </a:r>
            <a:r>
              <a:rPr lang="en-IE" sz="1400" dirty="0"/>
              <a:t>XML must have a single root element that wraps all others. </a:t>
            </a:r>
          </a:p>
          <a:p>
            <a:endParaRPr lang="en-IE" sz="1400" dirty="0">
              <a:solidFill>
                <a:srgbClr val="92D050"/>
              </a:solidFill>
            </a:endParaRPr>
          </a:p>
          <a:p>
            <a:r>
              <a:rPr lang="en-IE" sz="1400" dirty="0">
                <a:solidFill>
                  <a:srgbClr val="00B050"/>
                </a:solidFill>
              </a:rPr>
              <a:t>Elements</a:t>
            </a:r>
            <a:r>
              <a:rPr lang="en-IE" sz="1400" dirty="0"/>
              <a:t> 	XML is structured as elements, which are enclosed in angle brackets. Elements have tags that must 		start with a letter but may contain a number, elements must have a closing tag</a:t>
            </a:r>
          </a:p>
          <a:p>
            <a:r>
              <a:rPr lang="en-IE" sz="1400" dirty="0">
                <a:solidFill>
                  <a:srgbClr val="00B0F0"/>
                </a:solidFill>
              </a:rPr>
              <a:t>Tag</a:t>
            </a:r>
            <a:r>
              <a:rPr lang="en-IE" sz="1400" dirty="0"/>
              <a:t>		&lt;Tags&gt; indicate the start and the end of each element (</a:t>
            </a:r>
            <a:r>
              <a:rPr lang="en-IE" sz="1400" dirty="0">
                <a:solidFill>
                  <a:srgbClr val="0070C0"/>
                </a:solidFill>
              </a:rPr>
              <a:t>end tag </a:t>
            </a:r>
            <a:r>
              <a:rPr lang="en-IE" sz="1400" dirty="0"/>
              <a:t>indicated with &lt;/ </a:t>
            </a:r>
            <a:r>
              <a:rPr lang="en-IE" sz="1400" dirty="0" err="1">
                <a:solidFill>
                  <a:srgbClr val="0070C0"/>
                </a:solidFill>
              </a:rPr>
              <a:t>tagname</a:t>
            </a:r>
            <a:r>
              <a:rPr lang="en-IE" sz="1400" dirty="0"/>
              <a:t>&gt;)</a:t>
            </a:r>
          </a:p>
          <a:p>
            <a:r>
              <a:rPr lang="en-IE" sz="1400" dirty="0">
                <a:solidFill>
                  <a:srgbClr val="7030A0"/>
                </a:solidFill>
              </a:rPr>
              <a:t>Attributes</a:t>
            </a:r>
            <a:r>
              <a:rPr lang="en-IE" sz="1400" dirty="0"/>
              <a:t> 	Elements can have attributes, which are name–value pairs within the angle brackets. A given 		attribute name can only be specified once per element.</a:t>
            </a:r>
          </a:p>
          <a:p>
            <a:r>
              <a:rPr lang="en-IE" sz="1400" dirty="0">
                <a:solidFill>
                  <a:schemeClr val="bg1">
                    <a:lumMod val="50000"/>
                  </a:schemeClr>
                </a:solidFill>
              </a:rPr>
              <a:t>Entity references </a:t>
            </a:r>
            <a:r>
              <a:rPr lang="en-IE" sz="1400" dirty="0">
                <a:solidFill>
                  <a:schemeClr val="accent1"/>
                </a:solidFill>
              </a:rPr>
              <a:t>	</a:t>
            </a:r>
            <a:r>
              <a:rPr lang="en-IE" sz="1400" dirty="0"/>
              <a:t>Certain characters must be escaped with entity references, e.g. 		&amp;</a:t>
            </a:r>
            <a:r>
              <a:rPr lang="en-IE" sz="1400" dirty="0" err="1"/>
              <a:t>lt</a:t>
            </a:r>
            <a:r>
              <a:rPr lang="en-IE" sz="1400" dirty="0"/>
              <a:t>; for &lt;. </a:t>
            </a:r>
          </a:p>
          <a:p>
            <a:r>
              <a:rPr lang="en-IE" sz="1400" dirty="0">
                <a:solidFill>
                  <a:schemeClr val="accent1"/>
                </a:solidFill>
              </a:rPr>
              <a:t>Case sensitive 	</a:t>
            </a:r>
            <a:r>
              <a:rPr lang="en-IE" sz="1400" dirty="0"/>
              <a:t>Everything in XML is case sensitive. (HTML is not)</a:t>
            </a:r>
          </a:p>
          <a:p>
            <a:r>
              <a:rPr lang="en-IE" sz="1400" dirty="0"/>
              <a:t>Plain text	Or data, can be inside the tags	</a:t>
            </a:r>
          </a:p>
          <a:p>
            <a:endParaRPr lang="en-I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89C00-A8FF-427A-A248-2AFC74F951CE}"/>
              </a:ext>
            </a:extLst>
          </p:cNvPr>
          <p:cNvSpPr/>
          <p:nvPr/>
        </p:nvSpPr>
        <p:spPr>
          <a:xfrm>
            <a:off x="826568" y="631467"/>
            <a:ext cx="7797316" cy="20194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16DAA-DF5F-4D6A-8546-28133DE38F8D}"/>
              </a:ext>
            </a:extLst>
          </p:cNvPr>
          <p:cNvSpPr/>
          <p:nvPr/>
        </p:nvSpPr>
        <p:spPr>
          <a:xfrm>
            <a:off x="1182848" y="981512"/>
            <a:ext cx="3833769" cy="234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017AC-4C55-4BC1-BD3F-D5E6AC472824}"/>
              </a:ext>
            </a:extLst>
          </p:cNvPr>
          <p:cNvSpPr/>
          <p:nvPr/>
        </p:nvSpPr>
        <p:spPr>
          <a:xfrm>
            <a:off x="1182847" y="1320763"/>
            <a:ext cx="3833769" cy="234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08A1D-4B19-4DF5-8AB2-833DBD16E9E2}"/>
              </a:ext>
            </a:extLst>
          </p:cNvPr>
          <p:cNvSpPr/>
          <p:nvPr/>
        </p:nvSpPr>
        <p:spPr>
          <a:xfrm>
            <a:off x="1182846" y="1944345"/>
            <a:ext cx="1853969" cy="3197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EA8F8-BD2C-4CD4-B9BC-369BFB7D76D7}"/>
              </a:ext>
            </a:extLst>
          </p:cNvPr>
          <p:cNvSpPr/>
          <p:nvPr/>
        </p:nvSpPr>
        <p:spPr>
          <a:xfrm>
            <a:off x="1182846" y="1625563"/>
            <a:ext cx="6568581" cy="2488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3CADC6E-CD23-4F2F-8F4A-34EBFECBA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9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13"/>
    </mc:Choice>
    <mc:Fallback>
      <p:transition spd="slow" advTm="19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1AABD-1735-44F2-8AA1-BC5452DC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06011"/>
            <a:ext cx="10058400" cy="5266189"/>
          </a:xfrm>
        </p:spPr>
        <p:txBody>
          <a:bodyPr/>
          <a:lstStyle/>
          <a:p>
            <a:pPr marL="0" indent="0" algn="ctr">
              <a:buNone/>
            </a:pPr>
            <a:r>
              <a:rPr lang="en-IE" sz="3600" dirty="0"/>
              <a:t>Exercise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Create an xml file that stores information for a Breakfast Menu.</a:t>
            </a:r>
          </a:p>
          <a:p>
            <a:pPr marL="0" indent="0">
              <a:buNone/>
            </a:pPr>
            <a:r>
              <a:rPr lang="en-IE" dirty="0"/>
              <a:t>It should contain food items, </a:t>
            </a:r>
          </a:p>
          <a:p>
            <a:pPr marL="0" indent="0">
              <a:buNone/>
            </a:pPr>
            <a:r>
              <a:rPr lang="en-IE" dirty="0"/>
              <a:t>and the price, description and calories for each item.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E769CC-8973-459A-A79D-5FB9975F2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16"/>
    </mc:Choice>
    <mc:Fallback>
      <p:transition spd="slow" advTm="30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9C79-CCCB-4AD2-94F8-47FFFBC2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69783"/>
            <a:ext cx="10058400" cy="570241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sz="1800" dirty="0"/>
              <a:t>&lt;?xml version="1.0" encoding="UTF-8"?&gt;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E" sz="1800" dirty="0"/>
              <a:t>&lt;</a:t>
            </a:r>
            <a:r>
              <a:rPr lang="en-IE" sz="1800" dirty="0" err="1"/>
              <a:t>breakfast_menu</a:t>
            </a:r>
            <a:r>
              <a:rPr lang="en-IE" sz="1800" dirty="0"/>
              <a:t>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&lt;food&gt;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&lt;name&gt;Belgian Waffles&lt;/name&gt;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&lt;price&gt;$5.95&lt;/price&gt;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&lt;description&gt;Two of our famous Belgian Waffles with syrup&lt;/description&gt; &lt;calories&gt;650&lt;/calories&gt;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&lt;/food&gt;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&lt;food&gt;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&lt;name&gt;Strawberry Belgian Waffles&lt;/name&gt;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&lt;price&gt;$7.95&lt;/price&gt;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&lt;description&gt;</a:t>
            </a:r>
          </a:p>
          <a:p>
            <a:pPr marL="1097280" lvl="4" indent="0">
              <a:lnSpc>
                <a:spcPct val="100000"/>
              </a:lnSpc>
              <a:buNone/>
            </a:pPr>
            <a:r>
              <a:rPr lang="en-IE" sz="1800" dirty="0"/>
              <a:t>Light Belgian waffles covered with strawberries and whipped cream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&lt;/description&gt; 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n-IE" sz="1800" dirty="0"/>
              <a:t>&lt;calories&gt;900&lt;/calories&gt; 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IE" dirty="0"/>
              <a:t>&lt;/food&gt;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E" sz="1800" dirty="0"/>
              <a:t>&lt;/</a:t>
            </a:r>
            <a:r>
              <a:rPr lang="en-IE" sz="1800" dirty="0" err="1"/>
              <a:t>breakfast_menu</a:t>
            </a:r>
            <a:r>
              <a:rPr lang="en-IE" sz="1800" dirty="0"/>
              <a:t>&gt;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C3FC7C-39F7-4EBE-89C7-8C88E4FED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0"/>
    </mc:Choice>
    <mc:Fallback>
      <p:transition spd="slow" advTm="67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8156-25AB-4D18-B90A-E15BAA69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27839"/>
            <a:ext cx="10058400" cy="5744361"/>
          </a:xfrm>
        </p:spPr>
        <p:txBody>
          <a:bodyPr/>
          <a:lstStyle/>
          <a:p>
            <a:pPr marL="0" indent="0" algn="ctr">
              <a:buNone/>
            </a:pPr>
            <a:r>
              <a:rPr lang="en-IE" sz="3200" dirty="0"/>
              <a:t>DOM</a:t>
            </a:r>
          </a:p>
          <a:p>
            <a:r>
              <a:rPr lang="en-IE" dirty="0"/>
              <a:t>The Document Object Model (DOM) is how programs store xml internally</a:t>
            </a:r>
          </a:p>
          <a:p>
            <a:r>
              <a:rPr lang="en-IE" dirty="0"/>
              <a:t>It provides a model of the XML as a structured group of nodes that have three properties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Type (element, text, comment, attribute)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Name (tag name or attribute name)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Value (value of the text node, comment or attribute value) </a:t>
            </a:r>
          </a:p>
          <a:p>
            <a:r>
              <a:rPr lang="en-IE" dirty="0"/>
              <a:t>Programs can use the DOM to manipulate the XML (or HTML)</a:t>
            </a:r>
          </a:p>
          <a:p>
            <a:r>
              <a:rPr lang="en-IE" dirty="0" err="1"/>
              <a:t>Eg</a:t>
            </a:r>
            <a:r>
              <a:rPr lang="en-IE" dirty="0"/>
              <a:t> in JavaScript we can use commands like:</a:t>
            </a:r>
          </a:p>
          <a:p>
            <a:pPr lvl="1"/>
            <a:r>
              <a:rPr lang="en-IE" dirty="0" err="1"/>
              <a:t>document.createElement</a:t>
            </a:r>
            <a:r>
              <a:rPr lang="en-IE" dirty="0"/>
              <a:t>, </a:t>
            </a:r>
          </a:p>
          <a:p>
            <a:pPr lvl="1"/>
            <a:r>
              <a:rPr lang="en-IE" dirty="0" err="1"/>
              <a:t>document.createTextNode</a:t>
            </a:r>
            <a:r>
              <a:rPr lang="en-IE" dirty="0"/>
              <a:t> and </a:t>
            </a:r>
          </a:p>
          <a:p>
            <a:pPr lvl="1"/>
            <a:r>
              <a:rPr lang="en-IE" dirty="0" err="1"/>
              <a:t>document.element.appendChild</a:t>
            </a:r>
            <a:r>
              <a:rPr lang="en-IE" dirty="0"/>
              <a:t> to add to the DOM.</a:t>
            </a:r>
          </a:p>
          <a:p>
            <a:pPr lvl="1"/>
            <a:r>
              <a:rPr lang="en-IE" dirty="0" err="1"/>
              <a:t>document.getElementById</a:t>
            </a:r>
            <a:r>
              <a:rPr lang="en-IE" dirty="0"/>
              <a:t> to access elements of the DOM.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C588E2-152B-44D7-B27C-D13A98CCB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25"/>
    </mc:Choice>
    <mc:Fallback>
      <p:transition spd="slow" advTm="10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AB2F-192C-4631-AF8E-7C8D0264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63398"/>
            <a:ext cx="10058400" cy="5408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200" dirty="0"/>
              <a:t>Consider:</a:t>
            </a:r>
          </a:p>
          <a:p>
            <a:pPr marL="0" indent="0">
              <a:buNone/>
            </a:pPr>
            <a:r>
              <a:rPr lang="en-IE" sz="1800" dirty="0"/>
              <a:t>&lt;?xml version="1.0"?&gt; &lt;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70C0"/>
                </a:solidFill>
              </a:rPr>
              <a:t>&lt;Company&gt; </a:t>
            </a:r>
          </a:p>
          <a:p>
            <a:pPr marL="274320" lvl="1" indent="0">
              <a:buNone/>
            </a:pPr>
            <a:r>
              <a:rPr lang="en-IE" dirty="0"/>
              <a:t>&lt;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 </a:t>
            </a:r>
            <a:r>
              <a:rPr lang="en-IE" dirty="0">
                <a:solidFill>
                  <a:srgbClr val="92D050"/>
                </a:solidFill>
              </a:rPr>
              <a:t>category="Technical"</a:t>
            </a:r>
            <a:r>
              <a:rPr lang="en-IE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&gt;Joe&lt;/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&gt;Murphy&lt;/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&gt;1234567890&lt;/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 </a:t>
            </a:r>
          </a:p>
          <a:p>
            <a:pPr marL="274320" lvl="1" indent="0">
              <a:buNone/>
            </a:pPr>
            <a:r>
              <a:rPr lang="en-IE" dirty="0"/>
              <a:t>&lt;/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&gt; </a:t>
            </a:r>
          </a:p>
          <a:p>
            <a:pPr marL="274320" lvl="1" indent="0">
              <a:buNone/>
            </a:pPr>
            <a:r>
              <a:rPr lang="en-IE" dirty="0"/>
              <a:t>&lt;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 </a:t>
            </a:r>
            <a:r>
              <a:rPr lang="en-IE" dirty="0">
                <a:solidFill>
                  <a:srgbClr val="92D050"/>
                </a:solidFill>
              </a:rPr>
              <a:t>category="Non-Technical"</a:t>
            </a:r>
            <a:r>
              <a:rPr lang="en-IE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&gt;Mary&lt;/</a:t>
            </a:r>
            <a:r>
              <a:rPr lang="en-IE" sz="1800" dirty="0">
                <a:solidFill>
                  <a:schemeClr val="accent1"/>
                </a:solidFill>
              </a:rPr>
              <a:t>FirstName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&gt;Martin&lt;/</a:t>
            </a:r>
            <a:r>
              <a:rPr lang="en-IE" sz="1800" dirty="0" err="1">
                <a:solidFill>
                  <a:schemeClr val="accent1"/>
                </a:solidFill>
              </a:rPr>
              <a:t>LastName</a:t>
            </a:r>
            <a:r>
              <a:rPr lang="en-IE" sz="1800" dirty="0"/>
              <a:t>&gt; </a:t>
            </a:r>
          </a:p>
          <a:p>
            <a:pPr marL="548640" lvl="2" indent="0">
              <a:buNone/>
            </a:pPr>
            <a:r>
              <a:rPr lang="en-IE" sz="1800" dirty="0"/>
              <a:t>&lt;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&gt;1234667898&lt;/</a:t>
            </a:r>
            <a:r>
              <a:rPr lang="en-IE" sz="1800" dirty="0" err="1">
                <a:solidFill>
                  <a:schemeClr val="accent1"/>
                </a:solidFill>
              </a:rPr>
              <a:t>ContactNo</a:t>
            </a:r>
            <a:r>
              <a:rPr lang="en-IE" sz="1800" dirty="0"/>
              <a:t>&gt; </a:t>
            </a:r>
          </a:p>
          <a:p>
            <a:pPr marL="274320" lvl="1" indent="0">
              <a:buNone/>
            </a:pPr>
            <a:r>
              <a:rPr lang="en-IE" dirty="0"/>
              <a:t>&lt;/</a:t>
            </a:r>
            <a:r>
              <a:rPr lang="en-IE" dirty="0">
                <a:solidFill>
                  <a:schemeClr val="accent1"/>
                </a:solidFill>
              </a:rPr>
              <a:t>Employee</a:t>
            </a:r>
            <a:r>
              <a:rPr lang="en-IE" dirty="0"/>
              <a:t>&gt; </a:t>
            </a:r>
          </a:p>
          <a:p>
            <a:pPr marL="0" indent="0">
              <a:buNone/>
            </a:pPr>
            <a:r>
              <a:rPr lang="en-IE" sz="1800" dirty="0">
                <a:solidFill>
                  <a:srgbClr val="0070C0"/>
                </a:solidFill>
              </a:rPr>
              <a:t>&lt;/Company&gt;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DAAFA3-4A7C-42E4-9921-099A93E09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9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0"/>
    </mc:Choice>
    <mc:Fallback>
      <p:transition spd="slow" advTm="2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261</TotalTime>
  <Words>539</Words>
  <Application>Microsoft Office PowerPoint</Application>
  <PresentationFormat>Widescreen</PresentationFormat>
  <Paragraphs>127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Rockwell</vt:lpstr>
      <vt:lpstr>Rockwell Condensed</vt:lpstr>
      <vt:lpstr>Wingdings</vt:lpstr>
      <vt:lpstr>Wood Type</vt:lpstr>
      <vt:lpstr>XML and DOM And a little bit about HTML</vt:lpstr>
      <vt:lpstr>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XML, HTML and DOM</dc:title>
  <dc:creator>Andrew Beatty</dc:creator>
  <cp:lastModifiedBy>Andrew Beatty</cp:lastModifiedBy>
  <cp:revision>11</cp:revision>
  <dcterms:created xsi:type="dcterms:W3CDTF">2019-09-25T15:29:09Z</dcterms:created>
  <dcterms:modified xsi:type="dcterms:W3CDTF">2019-09-25T19:50:16Z</dcterms:modified>
</cp:coreProperties>
</file>